
<file path=[Content_Types].xml><?xml version="1.0" encoding="utf-8"?>
<Types xmlns="http://schemas.openxmlformats.org/package/2006/content-types">
  <Default Extension="cms" ContentType="image/pn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29"/>
  </p:notesMasterIdLst>
  <p:sldIdLst>
    <p:sldId id="256" r:id="rId2"/>
    <p:sldId id="298" r:id="rId3"/>
    <p:sldId id="261" r:id="rId4"/>
    <p:sldId id="262" r:id="rId5"/>
    <p:sldId id="311" r:id="rId6"/>
    <p:sldId id="312" r:id="rId7"/>
    <p:sldId id="263" r:id="rId8"/>
    <p:sldId id="264" r:id="rId9"/>
    <p:sldId id="337" r:id="rId10"/>
    <p:sldId id="266" r:id="rId11"/>
    <p:sldId id="283" r:id="rId12"/>
    <p:sldId id="273" r:id="rId13"/>
    <p:sldId id="335" r:id="rId14"/>
    <p:sldId id="274" r:id="rId15"/>
    <p:sldId id="275" r:id="rId16"/>
    <p:sldId id="336" r:id="rId17"/>
    <p:sldId id="276" r:id="rId18"/>
    <p:sldId id="277" r:id="rId19"/>
    <p:sldId id="278" r:id="rId20"/>
    <p:sldId id="279" r:id="rId21"/>
    <p:sldId id="280" r:id="rId22"/>
    <p:sldId id="281" r:id="rId23"/>
    <p:sldId id="313" r:id="rId24"/>
    <p:sldId id="315" r:id="rId25"/>
    <p:sldId id="330" r:id="rId26"/>
    <p:sldId id="332" r:id="rId27"/>
    <p:sldId id="333"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cm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cm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0.png"/><Relationship Id="rId4" Type="http://schemas.microsoft.com/office/2007/relationships/hdphoto" Target="../media/hdphoto2.wdp"/></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90737"/>
            <a:ext cx="8031817" cy="193548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Panithavya.M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211417104142</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Meenakshi.G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211417104145</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Sandhiya.K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211417104236</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Picture 4">
            <a:extLst>
              <a:ext uri="{FF2B5EF4-FFF2-40B4-BE49-F238E27FC236}">
                <a16:creationId xmlns:a16="http://schemas.microsoft.com/office/drawing/2014/main" id="{CE3C824B-E3AC-4345-A937-C1CB9818CEAD}"/>
              </a:ext>
            </a:extLst>
          </p:cNvPr>
          <p:cNvPicPr>
            <a:picLocks noChangeAspect="1"/>
          </p:cNvPicPr>
          <p:nvPr/>
        </p:nvPicPr>
        <p:blipFill>
          <a:blip r:embed="rId3"/>
          <a:stretch>
            <a:fillRect/>
          </a:stretch>
        </p:blipFill>
        <p:spPr>
          <a:xfrm>
            <a:off x="8622960" y="4056829"/>
            <a:ext cx="3202035" cy="2401526"/>
          </a:xfrm>
          <a:prstGeom prst="rect">
            <a:avLst/>
          </a:prstGeom>
        </p:spPr>
      </p:pic>
      <p:pic>
        <p:nvPicPr>
          <p:cNvPr id="10" name="Picture 9">
            <a:extLst>
              <a:ext uri="{FF2B5EF4-FFF2-40B4-BE49-F238E27FC236}">
                <a16:creationId xmlns:a16="http://schemas.microsoft.com/office/drawing/2014/main" id="{7EDBC7BF-30E7-44B5-93AE-AF95EBD12AC8}"/>
              </a:ext>
            </a:extLst>
          </p:cNvPr>
          <p:cNvPicPr>
            <a:picLocks noChangeAspect="1"/>
          </p:cNvPicPr>
          <p:nvPr/>
        </p:nvPicPr>
        <p:blipFill>
          <a:blip r:embed="rId3"/>
          <a:stretch>
            <a:fillRect/>
          </a:stretch>
        </p:blipFill>
        <p:spPr>
          <a:xfrm>
            <a:off x="9768847" y="2487928"/>
            <a:ext cx="1188655" cy="891491"/>
          </a:xfrm>
          <a:prstGeom prst="rect">
            <a:avLst/>
          </a:prstGeom>
        </p:spPr>
      </p:pic>
      <p:pic>
        <p:nvPicPr>
          <p:cNvPr id="11" name="Picture 10">
            <a:extLst>
              <a:ext uri="{FF2B5EF4-FFF2-40B4-BE49-F238E27FC236}">
                <a16:creationId xmlns:a16="http://schemas.microsoft.com/office/drawing/2014/main" id="{536BDBF1-D0D1-4ABC-A70A-97ADA64F1AB2}"/>
              </a:ext>
            </a:extLst>
          </p:cNvPr>
          <p:cNvPicPr>
            <a:picLocks noChangeAspect="1"/>
          </p:cNvPicPr>
          <p:nvPr/>
        </p:nvPicPr>
        <p:blipFill>
          <a:blip r:embed="rId3"/>
          <a:stretch>
            <a:fillRect/>
          </a:stretch>
        </p:blipFill>
        <p:spPr>
          <a:xfrm>
            <a:off x="11381933" y="3295972"/>
            <a:ext cx="474163" cy="3556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CD86-5A91-44BB-B0A4-FB5DA62496E9}"/>
              </a:ext>
            </a:extLst>
          </p:cNvPr>
          <p:cNvSpPr>
            <a:spLocks noGrp="1"/>
          </p:cNvSpPr>
          <p:nvPr>
            <p:ph type="ctrTitle"/>
          </p:nvPr>
        </p:nvSpPr>
        <p:spPr>
          <a:xfrm>
            <a:off x="1458685" y="226624"/>
            <a:ext cx="9144000" cy="967694"/>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32BF7089-651F-466C-A7BD-057F0F02C8B6}"/>
              </a:ext>
            </a:extLst>
          </p:cNvPr>
          <p:cNvPicPr>
            <a:picLocks noChangeAspect="1"/>
          </p:cNvPicPr>
          <p:nvPr/>
        </p:nvPicPr>
        <p:blipFill>
          <a:blip r:embed="rId2"/>
          <a:stretch>
            <a:fillRect/>
          </a:stretch>
        </p:blipFill>
        <p:spPr>
          <a:xfrm>
            <a:off x="915178" y="1272002"/>
            <a:ext cx="4664528" cy="3178908"/>
          </a:xfrm>
          <a:prstGeom prst="rect">
            <a:avLst/>
          </a:prstGeom>
        </p:spPr>
      </p:pic>
      <p:pic>
        <p:nvPicPr>
          <p:cNvPr id="7" name="Picture 6">
            <a:extLst>
              <a:ext uri="{FF2B5EF4-FFF2-40B4-BE49-F238E27FC236}">
                <a16:creationId xmlns:a16="http://schemas.microsoft.com/office/drawing/2014/main" id="{D6942FC9-C3B3-44D0-BC3D-234A650A972B}"/>
              </a:ext>
            </a:extLst>
          </p:cNvPr>
          <p:cNvPicPr>
            <a:picLocks noChangeAspect="1"/>
          </p:cNvPicPr>
          <p:nvPr/>
        </p:nvPicPr>
        <p:blipFill>
          <a:blip r:embed="rId3"/>
          <a:stretch>
            <a:fillRect/>
          </a:stretch>
        </p:blipFill>
        <p:spPr>
          <a:xfrm>
            <a:off x="6400800" y="3516126"/>
            <a:ext cx="5451687" cy="3115250"/>
          </a:xfrm>
          <a:prstGeom prst="rect">
            <a:avLst/>
          </a:prstGeom>
        </p:spPr>
      </p:pic>
      <p:cxnSp>
        <p:nvCxnSpPr>
          <p:cNvPr id="9" name="Straight Arrow Connector 8">
            <a:extLst>
              <a:ext uri="{FF2B5EF4-FFF2-40B4-BE49-F238E27FC236}">
                <a16:creationId xmlns:a16="http://schemas.microsoft.com/office/drawing/2014/main" id="{807176DF-BE1A-4B00-85A8-E6F3414E43D7}"/>
              </a:ext>
            </a:extLst>
          </p:cNvPr>
          <p:cNvCxnSpPr>
            <a:cxnSpLocks/>
          </p:cNvCxnSpPr>
          <p:nvPr/>
        </p:nvCxnSpPr>
        <p:spPr>
          <a:xfrm>
            <a:off x="5598367" y="2295331"/>
            <a:ext cx="90507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Rectangle 10">
            <a:extLst>
              <a:ext uri="{FF2B5EF4-FFF2-40B4-BE49-F238E27FC236}">
                <a16:creationId xmlns:a16="http://schemas.microsoft.com/office/drawing/2014/main" id="{A860C822-180B-4F3A-A588-CFC1C80415A1}"/>
              </a:ext>
            </a:extLst>
          </p:cNvPr>
          <p:cNvSpPr/>
          <p:nvPr/>
        </p:nvSpPr>
        <p:spPr>
          <a:xfrm>
            <a:off x="7035282" y="1866122"/>
            <a:ext cx="2379306" cy="7837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Black" panose="020B0A04020102020204" pitchFamily="34" charset="0"/>
              </a:rPr>
              <a:t>Diabetes dataset</a:t>
            </a:r>
            <a:endParaRPr lang="en-IN" dirty="0">
              <a:solidFill>
                <a:sysClr val="windowText" lastClr="000000"/>
              </a:solidFill>
              <a:latin typeface="Arial Black" panose="020B0A04020102020204" pitchFamily="34" charset="0"/>
            </a:endParaRPr>
          </a:p>
        </p:txBody>
      </p:sp>
      <p:sp>
        <p:nvSpPr>
          <p:cNvPr id="14" name="Rectangle 13">
            <a:extLst>
              <a:ext uri="{FF2B5EF4-FFF2-40B4-BE49-F238E27FC236}">
                <a16:creationId xmlns:a16="http://schemas.microsoft.com/office/drawing/2014/main" id="{254C3D8B-1E3A-455A-A650-7F3200B7AA67}"/>
              </a:ext>
            </a:extLst>
          </p:cNvPr>
          <p:cNvSpPr/>
          <p:nvPr/>
        </p:nvSpPr>
        <p:spPr>
          <a:xfrm>
            <a:off x="1735494" y="5299788"/>
            <a:ext cx="2565918" cy="81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Heart Disease Dataset</a:t>
            </a:r>
            <a:endParaRPr lang="en-IN" b="1" dirty="0">
              <a:solidFill>
                <a:schemeClr val="tx1"/>
              </a:solidFill>
              <a:latin typeface="Arial Black" panose="020B0A04020102020204" pitchFamily="34" charset="0"/>
            </a:endParaRPr>
          </a:p>
        </p:txBody>
      </p:sp>
      <p:cxnSp>
        <p:nvCxnSpPr>
          <p:cNvPr id="15" name="Straight Arrow Connector 14">
            <a:extLst>
              <a:ext uri="{FF2B5EF4-FFF2-40B4-BE49-F238E27FC236}">
                <a16:creationId xmlns:a16="http://schemas.microsoft.com/office/drawing/2014/main" id="{E7A96CAC-BEC8-4FD0-A3F3-19A01E815BF1}"/>
              </a:ext>
            </a:extLst>
          </p:cNvPr>
          <p:cNvCxnSpPr>
            <a:cxnSpLocks/>
          </p:cNvCxnSpPr>
          <p:nvPr/>
        </p:nvCxnSpPr>
        <p:spPr>
          <a:xfrm flipH="1">
            <a:off x="4693298" y="5620139"/>
            <a:ext cx="159553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56455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dirty="0">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dirty="0">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 Pre-Processing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Feature Selection </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Performance Measures</a:t>
            </a:r>
            <a:endParaRPr sz="3600" dirty="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369939" y="11232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410" y="758825"/>
            <a:ext cx="11837670" cy="6214110"/>
          </a:xfrm>
          <a:prstGeom prst="rect">
            <a:avLst/>
          </a:prstGeom>
          <a:noFill/>
          <a:ln>
            <a:noFill/>
          </a:ln>
        </p:spPr>
        <p:txBody>
          <a:bodyPr spcFirstLastPara="1" wrap="square" lIns="91425" tIns="91425" rIns="91425" bIns="91425" anchor="t" anchorCtr="0">
            <a:spAutoFit/>
          </a:bodyPr>
          <a:lstStyle/>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69D54-1903-48BD-AE70-E2544781DF2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512784" y="108072"/>
            <a:ext cx="10348049" cy="6898700"/>
          </a:xfrm>
          <a:prstGeom prst="rect">
            <a:avLst/>
          </a:prstGeom>
        </p:spPr>
      </p:pic>
    </p:spTree>
    <p:extLst>
      <p:ext uri="{BB962C8B-B14F-4D97-AF65-F5344CB8AC3E}">
        <p14:creationId xmlns:p14="http://schemas.microsoft.com/office/powerpoint/2010/main" val="3175744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319786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Diabetes disease and Heart Disease data is pre-processed after collection of various records.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The dataset contains a total of 769 patient records, where 6 records are with some missing values.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Those 6 records have been removed from the dataset and the remaining 763 patient records are used in pre-processing.</a:t>
            </a: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362839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406262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Machine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49910" y="0"/>
            <a:ext cx="11092180" cy="5545455"/>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78% of the worldwide deaths occurs for heart patients due to COVID-19 and also, more deaths occur in low and middle income countries including India.</a:t>
            </a:r>
          </a:p>
          <a:p>
            <a:pPr algn="just"/>
            <a:r>
              <a:rPr lang="en-US" sz="2400" dirty="0">
                <a:latin typeface="Times New Roman" panose="02020603050405020304" pitchFamily="18" charset="0"/>
                <a:cs typeface="Times New Roman" panose="02020603050405020304" pitchFamily="18" charset="0"/>
              </a:rPr>
              <a:t>The main challenge is to accurately predict the existence of CVDs(cardiovascular disease) inside human body. The older techniques have not been very successful in efficiently predicting the heart diseases. </a:t>
            </a:r>
          </a:p>
          <a:p>
            <a:pPr algn="just"/>
            <a:r>
              <a:rPr lang="en-US" sz="2400" dirty="0">
                <a:latin typeface="Times New Roman" panose="02020603050405020304" pitchFamily="18" charset="0"/>
                <a:cs typeface="Times New Roman" panose="02020603050405020304" pitchFamily="18" charset="0"/>
              </a:rPr>
              <a:t>Many medical instruents are available in the market for</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predicti</a:t>
            </a:r>
            <a:r>
              <a:rPr lang="en-IN" altLang="en-US" sz="2400" dirty="0">
                <a:latin typeface="Times New Roman" panose="02020603050405020304" pitchFamily="18" charset="0"/>
                <a:cs typeface="Times New Roman" panose="02020603050405020304" pitchFamily="18" charset="0"/>
              </a:rPr>
              <a:t>ng covid-19 for </a:t>
            </a:r>
            <a:r>
              <a:rPr lang="en-US" sz="2400" dirty="0">
                <a:latin typeface="Times New Roman" panose="02020603050405020304" pitchFamily="18" charset="0"/>
                <a:cs typeface="Times New Roman" panose="02020603050405020304" pitchFamily="18" charset="0"/>
              </a:rPr>
              <a:t>heart </a:t>
            </a:r>
            <a:r>
              <a:rPr lang="en-IN" altLang="en-US" sz="2400" dirty="0">
                <a:latin typeface="Times New Roman" panose="02020603050405020304" pitchFamily="18" charset="0"/>
                <a:cs typeface="Times New Roman" panose="02020603050405020304" pitchFamily="18" charset="0"/>
              </a:rPr>
              <a:t> and diabetes patients,</a:t>
            </a:r>
            <a:r>
              <a:rPr lang="en-US" sz="2400" dirty="0">
                <a:latin typeface="Times New Roman" panose="02020603050405020304" pitchFamily="18" charset="0"/>
                <a:cs typeface="Times New Roman" panose="02020603050405020304" pitchFamily="18" charset="0"/>
              </a:rPr>
              <a:t>but there are some drawbacks in the past project which others done</a:t>
            </a:r>
            <a:r>
              <a:rPr lang="en-IN" altLang="en-US" sz="2400" dirty="0">
                <a:latin typeface="Times New Roman" panose="02020603050405020304" pitchFamily="18" charset="0"/>
                <a:cs typeface="Times New Roman" panose="02020603050405020304" pitchFamily="18" charset="0"/>
              </a:rPr>
              <a:t>.We included both diabetes and heart disease evaluating in our project.</a:t>
            </a:r>
          </a:p>
          <a:p>
            <a:pPr algn="just"/>
            <a:r>
              <a:rPr lang="en-US" sz="2400" dirty="0">
                <a:latin typeface="Times New Roman" panose="02020603050405020304" pitchFamily="18" charset="0"/>
                <a:cs typeface="Times New Roman" panose="02020603050405020304" pitchFamily="18" charset="0"/>
                <a:sym typeface="+mn-ea"/>
              </a:rPr>
              <a:t>These advancements in technology have paved ways for accurate </a:t>
            </a:r>
            <a:r>
              <a:rPr lang="en-IN" altLang="en-US" sz="2400" dirty="0">
                <a:latin typeface="Times New Roman" panose="02020603050405020304" pitchFamily="18" charset="0"/>
                <a:cs typeface="Times New Roman" panose="02020603050405020304" pitchFamily="18" charset="0"/>
                <a:sym typeface="+mn-ea"/>
              </a:rPr>
              <a:t> diagonise</a:t>
            </a:r>
            <a:r>
              <a:rPr lang="en-US" sz="2400" dirty="0">
                <a:latin typeface="Times New Roman" panose="02020603050405020304" pitchFamily="18" charset="0"/>
                <a:cs typeface="Times New Roman" panose="02020603050405020304" pitchFamily="18" charset="0"/>
                <a:sym typeface="+mn-ea"/>
              </a:rPr>
              <a:t> and predicti</a:t>
            </a:r>
            <a:r>
              <a:rPr lang="en-IN" altLang="en-US" sz="2400" dirty="0">
                <a:latin typeface="Times New Roman" panose="02020603050405020304" pitchFamily="18" charset="0"/>
                <a:cs typeface="Times New Roman" panose="02020603050405020304" pitchFamily="18" charset="0"/>
                <a:sym typeface="+mn-ea"/>
              </a:rPr>
              <a:t>on  of Diseases.</a:t>
            </a:r>
            <a:r>
              <a:rPr lang="en-US" sz="2400" dirty="0">
                <a:latin typeface="Times New Roman" panose="02020603050405020304" pitchFamily="18" charset="0"/>
                <a:cs typeface="Times New Roman" panose="02020603050405020304" pitchFamily="18" charset="0"/>
                <a:sym typeface="+mn-ea"/>
              </a:rPr>
              <a:t> </a:t>
            </a:r>
            <a:r>
              <a:rPr lang="en-IN" altLang="en-US" sz="2400" dirty="0">
                <a:latin typeface="Times New Roman" panose="02020603050405020304" pitchFamily="18" charset="0"/>
                <a:cs typeface="Times New Roman" panose="02020603050405020304" pitchFamily="18" charset="0"/>
                <a:sym typeface="+mn-ea"/>
              </a:rPr>
              <a:t>.</a:t>
            </a:r>
            <a:r>
              <a:rPr lang="en-US" sz="2400" dirty="0">
                <a:latin typeface="Times New Roman" panose="02020603050405020304" pitchFamily="18" charset="0"/>
                <a:cs typeface="Times New Roman" panose="02020603050405020304" pitchFamily="18" charset="0"/>
                <a:sym typeface="+mn-ea"/>
              </a:rPr>
              <a:t> Machine learning could be a very good choice to achieve high accuracy for predicting</a:t>
            </a:r>
            <a:r>
              <a:rPr lang="en-IN" altLang="en-US" sz="2400" dirty="0">
                <a:latin typeface="Times New Roman" panose="02020603050405020304" pitchFamily="18" charset="0"/>
                <a:cs typeface="Times New Roman" panose="02020603050405020304" pitchFamily="18" charset="0"/>
                <a:sym typeface="+mn-ea"/>
              </a:rPr>
              <a:t> covid -19 for</a:t>
            </a:r>
            <a:r>
              <a:rPr lang="en-US" sz="2400" dirty="0">
                <a:latin typeface="Times New Roman" panose="02020603050405020304" pitchFamily="18" charset="0"/>
                <a:cs typeface="Times New Roman" panose="02020603050405020304" pitchFamily="18" charset="0"/>
                <a:sym typeface="+mn-ea"/>
              </a:rPr>
              <a:t> heart diseases </a:t>
            </a:r>
            <a:r>
              <a:rPr lang="en-IN" altLang="en-US" sz="2400" dirty="0">
                <a:latin typeface="Times New Roman" panose="02020603050405020304" pitchFamily="18" charset="0"/>
                <a:cs typeface="Times New Roman" panose="02020603050405020304" pitchFamily="18" charset="0"/>
                <a:sym typeface="+mn-ea"/>
              </a:rPr>
              <a:t> and  diabetes  patients.</a:t>
            </a:r>
            <a:r>
              <a:rPr lang="en-US" sz="2400" dirty="0">
                <a:latin typeface="Times New Roman" panose="02020603050405020304" pitchFamily="18" charset="0"/>
                <a:cs typeface="Times New Roman" panose="02020603050405020304" pitchFamily="18" charset="0"/>
                <a:sym typeface="+mn-ea"/>
              </a:rPr>
              <a:t> </a:t>
            </a:r>
          </a:p>
          <a:p>
            <a:pPr algn="just"/>
            <a:r>
              <a:rPr lang="en-US" sz="2400" dirty="0">
                <a:latin typeface="Times New Roman" panose="02020603050405020304" pitchFamily="18" charset="0"/>
                <a:cs typeface="Times New Roman" panose="02020603050405020304" pitchFamily="18" charset="0"/>
                <a:sym typeface="+mn-ea"/>
              </a:rPr>
              <a:t>Our website is helpful to analyse large amounts of data and Predict Heart Diseases and Diabetes , according to this result we can analyse, whether the patient can affect by covid or not.</a:t>
            </a:r>
            <a:endParaRPr lang="en-US" sz="2400" dirty="0">
              <a:latin typeface="Times New Roman" panose="02020603050405020304" pitchFamily="18" charset="0"/>
              <a:cs typeface="Times New Roman" panose="02020603050405020304" pitchFamily="18" charset="0"/>
            </a:endParaRPr>
          </a:p>
          <a:p>
            <a:pPr algn="just"/>
            <a:endParaRPr lang="en-IN" altLang="en-US" sz="2400" dirty="0">
              <a:latin typeface="Times New Roman" panose="02020603050405020304" pitchFamily="18" charset="0"/>
              <a:cs typeface="Times New Roman" panose="02020603050405020304" pitchFamily="18" charset="0"/>
            </a:endParaRPr>
          </a:p>
          <a:p>
            <a:pPr marL="114300" indent="0" algn="just">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4059555"/>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69850" marR="0" lvl="0" indent="0" algn="just" rtl="0">
              <a:lnSpc>
                <a:spcPct val="100000"/>
              </a:lnSpc>
              <a:spcBef>
                <a:spcPts val="0"/>
              </a:spcBef>
              <a:spcAft>
                <a:spcPts val="0"/>
              </a:spcAft>
              <a:buClr>
                <a:srgbClr val="000000"/>
              </a:buClr>
              <a:buSzPts val="25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73.376</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75.974</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914400" marR="0" lvl="0" indent="-279400" algn="l" rtl="0">
              <a:lnSpc>
                <a:spcPct val="100000"/>
              </a:lnSpc>
              <a:spcBef>
                <a:spcPts val="0"/>
              </a:spcBef>
              <a:spcAft>
                <a:spcPts val="0"/>
              </a:spcAft>
              <a:buClr>
                <a:srgbClr val="000000"/>
              </a:buClr>
              <a:buSzPts val="28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3"/>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Picture 3">
            <a:extLst>
              <a:ext uri="{FF2B5EF4-FFF2-40B4-BE49-F238E27FC236}">
                <a16:creationId xmlns:a16="http://schemas.microsoft.com/office/drawing/2014/main" id="{C72A78E7-1344-4368-80C3-5D306CA4D8DF}"/>
              </a:ext>
            </a:extLst>
          </p:cNvPr>
          <p:cNvPicPr>
            <a:picLocks noChangeAspect="1"/>
          </p:cNvPicPr>
          <p:nvPr/>
        </p:nvPicPr>
        <p:blipFill rotWithShape="1">
          <a:blip r:embed="rId4"/>
          <a:srcRect r="33365"/>
          <a:stretch/>
        </p:blipFill>
        <p:spPr>
          <a:xfrm>
            <a:off x="864494" y="1107936"/>
            <a:ext cx="3872204" cy="2759852"/>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a:t>
            </a:r>
          </a:p>
          <a:p>
            <a:pPr algn="just"/>
            <a:r>
              <a:rPr lang="en-IN" altLang="en-US" sz="2400" dirty="0">
                <a:latin typeface="Times New Roman" panose="02020603050405020304" pitchFamily="18" charset="0"/>
                <a:cs typeface="Times New Roman" panose="02020603050405020304" pitchFamily="18" charset="0"/>
              </a:rPr>
              <a:t>We found out that KNN algorithm was the most efficient out of the four algorithms . Thus, KNN algorithm was further implemented using a better user interface in form of a web application. </a:t>
            </a:r>
          </a:p>
          <a:p>
            <a:pPr algn="just"/>
            <a:r>
              <a:rPr lang="en-IN" altLang="en-US" sz="2400" dirty="0">
                <a:latin typeface="Times New Roman" panose="02020603050405020304" pitchFamily="18" charset="0"/>
                <a:cs typeface="Times New Roman" panose="02020603050405020304" pitchFamily="18" charset="0"/>
              </a:rPr>
              <a:t>For this HTML5, CSS, JS and Flask (Python’s micro web-framework) were used. This would help the end users get a preliminary prediction about the condition of their heart and Diabetes. </a:t>
            </a:r>
          </a:p>
          <a:p>
            <a:pPr algn="just"/>
            <a:r>
              <a:rPr lang="en-IN" altLang="en-US" sz="2400" dirty="0">
                <a:latin typeface="Times New Roman" panose="02020603050405020304" pitchFamily="18" charset="0"/>
                <a:cs typeface="Times New Roman" panose="02020603050405020304" pitchFamily="18" charset="0"/>
              </a:rPr>
              <a:t>Since heart and Diabetic patients  are a major killer for covid-19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dirty="0">
                <a:latin typeface="Times New Roman" panose="02020603050405020304" pitchFamily="18" charset="0"/>
                <a:cs typeface="Times New Roman" panose="02020603050405020304" pitchFamily="18" charset="0"/>
              </a:rPr>
              <a:t>                                      </a:t>
            </a:r>
            <a:r>
              <a:rPr lang="en-IN" altLang="en-US" sz="3600" b="1" dirty="0">
                <a:latin typeface="Times New Roman" panose="02020603050405020304" pitchFamily="18" charset="0"/>
                <a:cs typeface="Times New Roman" panose="02020603050405020304" pitchFamily="18" charset="0"/>
              </a:rPr>
              <a:t>REFERENCES</a:t>
            </a:r>
          </a:p>
          <a:p>
            <a:pPr marL="114300" indent="0">
              <a:buNone/>
            </a:pP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dirty="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dirty="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dirty="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dirty="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endParaRPr lang="en-IN" alt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r>
              <a:rPr lang="en-IN" altLang="en-US" sz="2400" dirty="0">
                <a:latin typeface="Times New Roman" panose="02020603050405020304" pitchFamily="18" charset="0"/>
                <a:cs typeface="Times New Roman" panose="02020603050405020304" pitchFamily="18" charset="0"/>
                <a:sym typeface="+mn-ea"/>
              </a:rPr>
              <a:t>[6]    Amit M. Joshi, Urvashi P. Shukla, Saraju P. Mohanty, “Smart Healthcare for Diabetes during COVID-19”, IEEE, 2020.</a:t>
            </a: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[7]</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[8]</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Zhilbert Tafa, “An intelligent system for diabetes prediction”,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[9]</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[10]</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GG Ladha, “A computation analysis to predict diabetes based on data mining”, IEEE, 2018.</a:t>
            </a:r>
          </a:p>
          <a:p>
            <a:pPr marL="114300" indent="0">
              <a:buNone/>
            </a:pPr>
            <a:endParaRPr lang="en-IN" altLang="en-US" dirty="0">
              <a:solidFill>
                <a:srgbClr val="00B0F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94335" y="580390"/>
            <a:ext cx="10959465" cy="5596890"/>
          </a:xfrm>
        </p:spPr>
        <p:txBody>
          <a:bodyPr/>
          <a:lstStyle/>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r>
              <a:rPr lang="en-IN" altLang="en-US" b="1" dirty="0">
                <a:latin typeface="Times New Roman" panose="02020603050405020304" pitchFamily="18" charset="0"/>
                <a:cs typeface="Times New Roman" panose="02020603050405020304" pitchFamily="18" charset="0"/>
                <a:sym typeface="+mn-ea"/>
              </a:rPr>
              <a:t>PUBLICATIONS:</a:t>
            </a:r>
            <a:endParaRPr lang="en-IN" altLang="en-US"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sym typeface="+mn-ea"/>
              </a:rPr>
              <a:t>Journal Name: </a:t>
            </a:r>
            <a:r>
              <a:rPr lang="en-IN" altLang="en-US" sz="2400" dirty="0">
                <a:latin typeface="Times New Roman" panose="02020603050405020304" pitchFamily="18" charset="0"/>
                <a:cs typeface="Times New Roman" panose="02020603050405020304" pitchFamily="18" charset="0"/>
                <a:sym typeface="+mn-ea"/>
              </a:rPr>
              <a:t>International journal of Engineering science and computing (IJESC) </a:t>
            </a:r>
          </a:p>
          <a:p>
            <a:pPr marL="114300" indent="0">
              <a:buNone/>
            </a:pPr>
            <a:r>
              <a:rPr lang="en-IN" altLang="en-US" sz="2400" b="1" dirty="0">
                <a:latin typeface="Times New Roman" panose="02020603050405020304" pitchFamily="18" charset="0"/>
                <a:cs typeface="Times New Roman" panose="02020603050405020304" pitchFamily="18" charset="0"/>
                <a:sym typeface="+mn-ea"/>
              </a:rPr>
              <a:t>Project Title: </a:t>
            </a:r>
            <a:r>
              <a:rPr lang="en-US" sz="2400"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Volume 11 Issue No. 04    April 2021</a:t>
            </a:r>
          </a:p>
          <a:p>
            <a:pPr marL="114300" indent="0">
              <a:buNone/>
            </a:pPr>
            <a:r>
              <a:rPr lang="en-IN" altLang="en-US" sz="2400" b="1" dirty="0">
                <a:latin typeface="Times New Roman" panose="02020603050405020304" pitchFamily="18" charset="0"/>
                <a:cs typeface="Times New Roman" panose="02020603050405020304" pitchFamily="18" charset="0"/>
                <a:sym typeface="+mn-ea"/>
              </a:rPr>
              <a:t>Publication link:</a:t>
            </a: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dirty="0">
                <a:solidFill>
                  <a:srgbClr val="00B0F0"/>
                </a:solidFill>
                <a:latin typeface="Times New Roman" panose="02020603050405020304" pitchFamily="18" charset="0"/>
                <a:cs typeface="Times New Roman" panose="02020603050405020304" pitchFamily="18" charset="0"/>
                <a:sym typeface="+mn-ea"/>
              </a:rPr>
              <a:t>https://www.ijesc.org/upload/c9720b7b6470882fc24099a69cbf1d1f.Design%20and%20Implementation%20in%20Web%20Application%20of%20Effecting%20Heart%20Disease%20and%20Diabetes%20for%20Predicting%20Covid-19-converted.pdf</a:t>
            </a:r>
            <a:endParaRPr lang="en-IN" altLang="en-US" dirty="0">
              <a:solidFill>
                <a:srgbClr val="00B0F0"/>
              </a:solidFill>
              <a:latin typeface="Times New Roman" panose="02020603050405020304" pitchFamily="18" charset="0"/>
              <a:cs typeface="Times New Roman" panose="02020603050405020304" pitchFamily="18" charset="0"/>
            </a:endParaRPr>
          </a:p>
          <a:p>
            <a:pPr marL="114300" indent="0">
              <a:buNone/>
            </a:pPr>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72420" cy="5892165"/>
          </a:xfrm>
        </p:spPr>
        <p:txBody>
          <a:bodyPr/>
          <a:lstStyle/>
          <a:p>
            <a:r>
              <a:rPr lang="en-IN" altLang="en-US" dirty="0"/>
              <a:t>                       </a:t>
            </a:r>
            <a:r>
              <a:rPr lang="en-IN" altLang="en-US" dirty="0">
                <a:latin typeface="Times New Roman" panose="02020603050405020304" pitchFamily="18" charset="0"/>
                <a:cs typeface="Times New Roman" panose="02020603050405020304" pitchFamily="18" charset="0"/>
              </a:rPr>
              <a:t> </a:t>
            </a:r>
            <a:r>
              <a:rPr lang="en-IN" altLang="en-US" sz="5400" dirty="0">
                <a:latin typeface="Times New Roman" panose="02020603050405020304" pitchFamily="18" charset="0"/>
                <a:cs typeface="Times New Roman" panose="02020603050405020304" pitchFamily="18"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extLst>
              <p:ext uri="{D42A27DB-BD31-4B8C-83A1-F6EECF244321}">
                <p14:modId xmlns:p14="http://schemas.microsoft.com/office/powerpoint/2010/main" val="3331530153"/>
              </p:ext>
            </p:extLst>
          </p:nvPr>
        </p:nvGraphicFramePr>
        <p:xfrm>
          <a:off x="372072" y="439800"/>
          <a:ext cx="11336525" cy="7404807"/>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40682">
                  <a:extLst>
                    <a:ext uri="{9D8B030D-6E8A-4147-A177-3AD203B41FA5}">
                      <a16:colId xmlns:a16="http://schemas.microsoft.com/office/drawing/2014/main" val="20002"/>
                    </a:ext>
                  </a:extLst>
                </a:gridCol>
                <a:gridCol w="1618218">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77237">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Saraju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Santhana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•The mortality rate can be drastically controlled if the disease is detected</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at the early stages and preventative measures are adopted as soon as possible</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Heart disease prediction is challenging</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and very important in the medical field, some error may occur in results.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Sanchayita Dhar, Krishna Roy, Tanuree Dey, Pritha, Datta, Ankur Biswas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checkup,it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An Investigation of Heart Disease Prediction Techniques.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•Make awareness on smart healthcare technologies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such as health and telemedicine.</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"Supervised Machine Learning Algorithm for Detection of Cardiac Disorders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Support Vector Machine Algorithm</a:t>
                      </a:r>
                      <a:endParaRPr sz="14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At an initial stage the prediction of heart disease can save human lives.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•The proposed system achieved the accuracy of 98.30%.</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•Echocardiogram contains less information hence the diagnosis of the disease from the •Echocardiogram videos is time consuming task. It required more human efforts to make a decision.•</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extLst>
              <p:ext uri="{D42A27DB-BD31-4B8C-83A1-F6EECF244321}">
                <p14:modId xmlns:p14="http://schemas.microsoft.com/office/powerpoint/2010/main" val="2852936862"/>
              </p:ext>
            </p:extLst>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A Cloud Based Four-Tier Architecture for Early Detection of Heart Disease with Machine Learning Algorithms.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dirty="0"/>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dirty="0"/>
                        <a:t>heart disease is a prominent public chronic diseaseIn growing amount of health care systems, patients are offered expensive therapies and operation that is quiet expensive for developing countries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https://ieeexplore.ieee.org/document/8781022</a:t>
                      </a:r>
                      <a:endParaRPr sz="105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 comprehensive investigation and comparison of Machine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Learning Techniques in the domain of heart disease", IEEE, 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Support Vector Machine.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results of the experiments indicate that the SVM method using the boosting technique outperforms the other aforementioned methods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 Heart disease prediction is challenging</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and very important in the medical field, some error may occur in results.</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endParaRPr sz="1050"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https://ieeexplore.ieee.org/document/8024530</a:t>
                      </a:r>
                      <a:endParaRPr sz="105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Dagnosing of heart diseases using average k-nearest neighbor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algorithm of data mining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2016</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main objective of this research work is to diagnose heart disease with reduced number of attributes that are relevant to heart diseases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most important and prevalent diseases that commonly occur in people and causes 80% of death in country is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https://ieeexplore.ieee.org/document/7724833</a:t>
                      </a:r>
                      <a:endParaRPr sz="105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Cardiovascular Disease Prediction System using Genetic Algorithm and Neural Network</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Bhuvaneswari Amma 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2012</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Genetic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dirty="0"/>
                        <a:t>The classification accuracy obtained using this approach is 94.17%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I will be more time taken to Predicting the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https://ieeexplore.ieee.org/abstract/document/6179185</a:t>
                      </a:r>
                      <a:endParaRPr sz="105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Combination Data Mining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Methods with New Medical Data to Predicting Outcome of Coronary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Yanwei Xing, Jie Wang, Zjijong, Yonghong Gao.</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2007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PageRank Algorithm, etc.</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dirty="0"/>
                    </a:p>
                  </a:txBody>
                  <a:tcPr marL="91450" marR="91450" marT="45725" marB="45725"/>
                </a:tc>
                <a:tc>
                  <a:txBody>
                    <a:bodyPr/>
                    <a:lstStyle/>
                    <a:p>
                      <a:pPr rtl="0"/>
                      <a:r>
                        <a:rPr lang="en-US" sz="1050" b="0" i="0" u="none" strike="noStrike" dirty="0">
                          <a:solidFill>
                            <a:srgbClr val="000000"/>
                          </a:solidFill>
                          <a:effectLst/>
                          <a:latin typeface="Arial" panose="020B0604020202020204" pitchFamily="34" charset="0"/>
                        </a:rPr>
                        <a:t>Lack of access to have cost-effective solutions for</a:t>
                      </a:r>
                      <a:endParaRPr lang="en-US" sz="1050" dirty="0">
                        <a:effectLst/>
                      </a:endParaRPr>
                    </a:p>
                    <a:p>
                      <a:pPr rtl="0"/>
                      <a:r>
                        <a:rPr lang="en-US" sz="1050" b="0" i="0" u="none" strike="noStrike" dirty="0">
                          <a:solidFill>
                            <a:srgbClr val="000000"/>
                          </a:solidFill>
                          <a:effectLst/>
                          <a:latin typeface="Arial" panose="020B0604020202020204" pitchFamily="34" charset="0"/>
                        </a:rPr>
                        <a:t>medical emergency in remote areas.</a:t>
                      </a:r>
                      <a:endParaRPr lang="en-US" sz="1050" dirty="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Heart and Diabetes disease is considered as one of the main causes of death due to covid around the world. It is very difficult to be predicted by the medical practitioners as it is a complex task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An automated system in medical diagnosis would increase medical efficiency and would also help in reducing costs.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We will design a system that can efficiently discover the rules to predict heart and diabetes disease in patients based on the given parameters about their health.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dirty="0"/>
              <a:t>                             </a:t>
            </a:r>
            <a:r>
              <a:rPr lang="en-IN" altLang="en-US" sz="4000" b="1" dirty="0">
                <a:latin typeface="Times New Roman" panose="02020603050405020304" pitchFamily="18" charset="0"/>
                <a:cs typeface="Times New Roman" panose="02020603050405020304" pitchFamily="18" charset="0"/>
              </a:rPr>
              <a:t>  TECHNOLOGY STACK</a:t>
            </a:r>
          </a:p>
          <a:p>
            <a:pPr marL="114300" indent="0">
              <a:buNone/>
            </a:pP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Hard Disk	:    </a:t>
            </a:r>
            <a:r>
              <a:rPr lang="en-IN" altLang="en-US" sz="2000" dirty="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RAM              :     </a:t>
            </a:r>
            <a:r>
              <a:rPr lang="en-IN" altLang="en-US" sz="2000" dirty="0">
                <a:latin typeface="Times New Roman" panose="02020603050405020304" pitchFamily="18" charset="0"/>
                <a:cs typeface="Times New Roman" panose="02020603050405020304" pitchFamily="18" charset="0"/>
              </a:rPr>
              <a:t>4GB and Above</a:t>
            </a: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Processor	:     </a:t>
            </a:r>
            <a:r>
              <a:rPr lang="en-IN" altLang="en-US" sz="2000" dirty="0">
                <a:latin typeface="Times New Roman" panose="02020603050405020304" pitchFamily="18" charset="0"/>
                <a:cs typeface="Times New Roman" panose="02020603050405020304" pitchFamily="18" charset="0"/>
              </a:rPr>
              <a:t>I3 and Above</a:t>
            </a:r>
          </a:p>
          <a:p>
            <a:pPr marL="114300" indent="0">
              <a:buNone/>
            </a:pPr>
            <a:endParaRPr lang="en-IN" altLang="en-US" sz="2000" dirty="0">
              <a:latin typeface="Times New Roman" panose="02020603050405020304" pitchFamily="18" charset="0"/>
              <a:cs typeface="Times New Roman" panose="02020603050405020304" pitchFamily="18" charset="0"/>
            </a:endParaRPr>
          </a:p>
          <a:p>
            <a:pPr marL="114300" indent="0">
              <a:buNone/>
            </a:pPr>
            <a:endParaRPr lang="en-IN" altLang="en-US" sz="20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Operating System :	</a:t>
            </a:r>
            <a:r>
              <a:rPr lang="en-IN" altLang="en-US" sz="2000" dirty="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Software	          :	</a:t>
            </a:r>
            <a:r>
              <a:rPr lang="en-IN" altLang="en-US" sz="2000" dirty="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Tools	          :	</a:t>
            </a:r>
            <a:r>
              <a:rPr lang="en-IN" altLang="en-US" sz="2000" dirty="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20185"/>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4166689" y="408940"/>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endParaRPr lang="en-IN" alt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33" name="Google Shape;133;p9"/>
          <p:cNvPicPr preferRelativeResize="0"/>
          <p:nvPr/>
        </p:nvPicPr>
        <p:blipFill rotWithShape="1">
          <a:blip r:embed="rId3"/>
          <a:srcRect/>
          <a:stretch>
            <a:fillRect/>
          </a:stretch>
        </p:blipFill>
        <p:spPr>
          <a:xfrm>
            <a:off x="2482033" y="1052195"/>
            <a:ext cx="6549999" cy="580580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7858A9E-D89E-416A-882D-6F9A5445A7A6}"/>
              </a:ext>
            </a:extLst>
          </p:cNvPr>
          <p:cNvSpPr txBox="1"/>
          <p:nvPr/>
        </p:nvSpPr>
        <p:spPr>
          <a:xfrm>
            <a:off x="4457701" y="718422"/>
            <a:ext cx="6097554" cy="523220"/>
          </a:xfrm>
          <a:prstGeom prst="rect">
            <a:avLst/>
          </a:prstGeom>
          <a:noFill/>
        </p:spPr>
        <p:txBody>
          <a:bodyPr wrap="square">
            <a:spAutoFit/>
          </a:bodyPr>
          <a:lstStyle/>
          <a:p>
            <a:r>
              <a:rPr lang="en-IN" altLang="en-US"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ER DIAGRAM </a:t>
            </a:r>
            <a:endParaRPr lang="en-IN" sz="2800" dirty="0"/>
          </a:p>
        </p:txBody>
      </p:sp>
      <p:pic>
        <p:nvPicPr>
          <p:cNvPr id="37" name="Picture 36">
            <a:extLst>
              <a:ext uri="{FF2B5EF4-FFF2-40B4-BE49-F238E27FC236}">
                <a16:creationId xmlns:a16="http://schemas.microsoft.com/office/drawing/2014/main" id="{6939BF99-0C03-4958-BA1B-B5883B2C9D31}"/>
              </a:ext>
            </a:extLst>
          </p:cNvPr>
          <p:cNvPicPr>
            <a:picLocks noChangeAspect="1"/>
          </p:cNvPicPr>
          <p:nvPr/>
        </p:nvPicPr>
        <p:blipFill>
          <a:blip r:embed="rId2"/>
          <a:stretch>
            <a:fillRect/>
          </a:stretch>
        </p:blipFill>
        <p:spPr>
          <a:xfrm>
            <a:off x="1086822" y="1393259"/>
            <a:ext cx="9029943" cy="5142051"/>
          </a:xfrm>
          <a:prstGeom prst="rect">
            <a:avLst/>
          </a:prstGeom>
        </p:spPr>
      </p:pic>
    </p:spTree>
    <p:extLst>
      <p:ext uri="{BB962C8B-B14F-4D97-AF65-F5344CB8AC3E}">
        <p14:creationId xmlns:p14="http://schemas.microsoft.com/office/powerpoint/2010/main" val="799603022"/>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341</TotalTime>
  <Words>2373</Words>
  <Application>Microsoft Office PowerPoint</Application>
  <PresentationFormat>Widescreen</PresentationFormat>
  <Paragraphs>241</Paragraphs>
  <Slides>27</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27</vt:i4>
      </vt:variant>
    </vt:vector>
  </HeadingPairs>
  <TitlesOfParts>
    <vt:vector size="34" baseType="lpstr">
      <vt:lpstr>Arial</vt:lpstr>
      <vt:lpstr>Arial Black</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47</cp:revision>
  <dcterms:created xsi:type="dcterms:W3CDTF">2021-06-15T09:32:00Z</dcterms:created>
  <dcterms:modified xsi:type="dcterms:W3CDTF">2021-06-30T16:32:35Z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